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embeddedFontLst>
    <p:embeddedFont>
      <p:font typeface="Libre Franklin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TE665GMOLh4FwDoHpHo94t4RT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4ab90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4ab90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c4bd68b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8c4bd68b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8" name="Google Shape;18;p35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19" name="Google Shape;19;p35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Google Shape;20;p35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內容" type="objTx">
  <p:cSld name="OBJECT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3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" name="Google Shape;56;p40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圖片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" name="Google Shape;76;p43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3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34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E7Ayv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s.moe.edu.tw/001/Upload/FileUpload/3677-15601/Documents/15160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ilo.moe.edu.tw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ilo.moe.edu.t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ilo.moe.edu.tw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ilo.moe.edu.tw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zh-TW"/>
              <a:t>KALDI</a:t>
            </a:r>
            <a:r>
              <a:rPr lang="zh-TW">
                <a:latin typeface="Libre Franklin"/>
                <a:ea typeface="Libre Franklin"/>
                <a:cs typeface="Libre Franklin"/>
                <a:sym typeface="Libre Franklin"/>
              </a:rPr>
              <a:t>教學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295400" y="309446"/>
            <a:ext cx="9601200" cy="71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Kaldi 介紹</a:t>
            </a:r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076" y="1025912"/>
            <a:ext cx="9217524" cy="567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1371599" y="360782"/>
            <a:ext cx="9601200" cy="81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音檔資料</a:t>
            </a: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body" idx="1"/>
          </p:nvPr>
        </p:nvSpPr>
        <p:spPr>
          <a:xfrm>
            <a:off x="3249815" y="1171574"/>
            <a:ext cx="1728788" cy="632288"/>
          </a:xfrm>
          <a:prstGeom prst="rect">
            <a:avLst/>
          </a:prstGeom>
          <a:solidFill>
            <a:schemeClr val="lt1"/>
          </a:solidFill>
          <a:ln w="349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utt2spk</a:t>
            </a:r>
            <a:endParaRPr/>
          </a:p>
        </p:txBody>
      </p:sp>
      <p:pic>
        <p:nvPicPr>
          <p:cNvPr id="160" name="Google Shape;160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93687" y="1909810"/>
            <a:ext cx="1441045" cy="297122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1" name="Google Shape;161;p10"/>
          <p:cNvSpPr txBox="1">
            <a:spLocks noGrp="1"/>
          </p:cNvSpPr>
          <p:nvPr>
            <p:ph type="body" idx="3"/>
          </p:nvPr>
        </p:nvSpPr>
        <p:spPr>
          <a:xfrm>
            <a:off x="1595827" y="4300538"/>
            <a:ext cx="1147374" cy="546194"/>
          </a:xfrm>
          <a:prstGeom prst="rect">
            <a:avLst/>
          </a:prstGeom>
          <a:solidFill>
            <a:schemeClr val="lt1"/>
          </a:solidFill>
          <a:ln w="349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text</a:t>
            </a:r>
            <a:endParaRPr/>
          </a:p>
        </p:txBody>
      </p:sp>
      <p:pic>
        <p:nvPicPr>
          <p:cNvPr id="162" name="Google Shape;162;p10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713495" y="5058629"/>
            <a:ext cx="8765010" cy="163245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3" name="Google Shape;163;p10"/>
          <p:cNvSpPr txBox="1"/>
          <p:nvPr/>
        </p:nvSpPr>
        <p:spPr>
          <a:xfrm>
            <a:off x="6318849" y="1151266"/>
            <a:ext cx="1728788" cy="632288"/>
          </a:xfrm>
          <a:prstGeom prst="rect">
            <a:avLst/>
          </a:prstGeom>
          <a:solidFill>
            <a:schemeClr val="lt1"/>
          </a:solidFill>
          <a:ln w="349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bre Franklin"/>
              <a:buNone/>
            </a:pPr>
            <a:r>
              <a:rPr lang="zh-TW" sz="3000" b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wav.scp</a:t>
            </a:r>
            <a:endParaRPr sz="3000" b="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2199" y="1909810"/>
            <a:ext cx="3757613" cy="306844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/>
          </p:nvPr>
        </p:nvSpPr>
        <p:spPr>
          <a:xfrm>
            <a:off x="1295400" y="284356"/>
            <a:ext cx="9601200" cy="85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主要腳本 - run.sh</a:t>
            </a:r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2453269" y="1137424"/>
            <a:ext cx="26276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5391D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進行資料預處理</a:t>
            </a:r>
            <a:endParaRPr/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850" y="1599089"/>
            <a:ext cx="9512300" cy="50165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295400" y="284356"/>
            <a:ext cx="9601200" cy="85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主要腳本 - run.sh</a:t>
            </a:r>
            <a:endParaRPr/>
          </a:p>
        </p:txBody>
      </p:sp>
      <p:sp>
        <p:nvSpPr>
          <p:cNvPr id="177" name="Google Shape;177;p12"/>
          <p:cNvSpPr txBox="1"/>
          <p:nvPr/>
        </p:nvSpPr>
        <p:spPr>
          <a:xfrm>
            <a:off x="2743201" y="1456937"/>
            <a:ext cx="23198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5391D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進行特徵提取</a:t>
            </a:r>
            <a:endParaRPr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010" y="2238116"/>
            <a:ext cx="10764069" cy="289035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1295400" y="284356"/>
            <a:ext cx="9601200" cy="85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主要腳本 - run.sh</a:t>
            </a:r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2553629" y="1025912"/>
            <a:ext cx="4243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5391D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進行多步驟模型訓練＆解碼 </a:t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110" y="1599089"/>
            <a:ext cx="9373780" cy="50165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1295400" y="284356"/>
            <a:ext cx="9601200" cy="85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主要腳本 - run.sh</a:t>
            </a:r>
            <a:endParaRPr/>
          </a:p>
        </p:txBody>
      </p:sp>
      <p:sp>
        <p:nvSpPr>
          <p:cNvPr id="191" name="Google Shape;191;p14"/>
          <p:cNvSpPr txBox="1"/>
          <p:nvPr/>
        </p:nvSpPr>
        <p:spPr>
          <a:xfrm>
            <a:off x="3891777" y="1487229"/>
            <a:ext cx="39966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5391D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神經網絡（使用GPU）</a:t>
            </a:r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104" y="2204137"/>
            <a:ext cx="10947048" cy="140387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2653" y="4494754"/>
            <a:ext cx="4135731" cy="140387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 txBox="1"/>
          <p:nvPr/>
        </p:nvSpPr>
        <p:spPr>
          <a:xfrm>
            <a:off x="3177807" y="3991608"/>
            <a:ext cx="52854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可以更改</a:t>
            </a:r>
            <a:r>
              <a:rPr lang="zh-TW" sz="2000">
                <a:solidFill>
                  <a:srgbClr val="35391D"/>
                </a:solidFill>
                <a:latin typeface="Arial"/>
                <a:ea typeface="Arial"/>
                <a:cs typeface="Arial"/>
                <a:sym typeface="Arial"/>
              </a:rPr>
              <a:t>stage</a:t>
            </a:r>
            <a:r>
              <a:rPr lang="zh-TW" sz="20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數字而直接從那個</a:t>
            </a:r>
            <a:r>
              <a:rPr lang="zh-TW" sz="2000">
                <a:solidFill>
                  <a:srgbClr val="35391D"/>
                </a:solidFill>
                <a:latin typeface="Arial"/>
                <a:ea typeface="Arial"/>
                <a:cs typeface="Arial"/>
                <a:sym typeface="Arial"/>
              </a:rPr>
              <a:t>stage</a:t>
            </a:r>
            <a:r>
              <a:rPr lang="zh-TW" sz="2000">
                <a:solidFill>
                  <a:srgbClr val="35391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開始跑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8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神經網絡更改 local/chain/run_tdnn.sh</a:t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600" y="1974108"/>
            <a:ext cx="10871200" cy="49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安裝環境</a:t>
            </a:r>
            <a:endParaRPr/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152" y="1667108"/>
            <a:ext cx="7864493" cy="450509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207" name="Google Shape;207;p16"/>
          <p:cNvSpPr txBox="1"/>
          <p:nvPr/>
        </p:nvSpPr>
        <p:spPr>
          <a:xfrm rot="5400000">
            <a:off x="8807128" y="3776256"/>
            <a:ext cx="1708160" cy="461665"/>
          </a:xfrm>
          <a:prstGeom prst="rect">
            <a:avLst/>
          </a:prstGeom>
          <a:noFill/>
          <a:ln w="38100" cap="flat" cmpd="sng">
            <a:solidFill>
              <a:srgbClr val="665C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可以參考下一頁</a:t>
            </a:r>
            <a:endParaRPr/>
          </a:p>
        </p:txBody>
      </p:sp>
      <p:cxnSp>
        <p:nvCxnSpPr>
          <p:cNvPr id="208" name="Google Shape;208;p16"/>
          <p:cNvCxnSpPr/>
          <p:nvPr/>
        </p:nvCxnSpPr>
        <p:spPr>
          <a:xfrm rot="10800000">
            <a:off x="8999034" y="3929029"/>
            <a:ext cx="431342" cy="0"/>
          </a:xfrm>
          <a:prstGeom prst="straightConnector1">
            <a:avLst/>
          </a:prstGeom>
          <a:noFill/>
          <a:ln w="34925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安裝環境</a:t>
            </a: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610266"/>
            <a:ext cx="10316860" cy="393188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測試安裝是否成功</a:t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73143"/>
            <a:ext cx="10697709" cy="233339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221" name="Google Shape;221;p18"/>
          <p:cNvSpPr txBox="1"/>
          <p:nvPr/>
        </p:nvSpPr>
        <p:spPr>
          <a:xfrm>
            <a:off x="1371600" y="5307979"/>
            <a:ext cx="2492990" cy="3693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成功的話會跑出錯誤率</a:t>
            </a:r>
            <a:endParaRPr/>
          </a:p>
        </p:txBody>
      </p:sp>
      <p:cxnSp>
        <p:nvCxnSpPr>
          <p:cNvPr id="222" name="Google Shape;222;p18"/>
          <p:cNvCxnSpPr>
            <a:stCxn id="221" idx="0"/>
          </p:cNvCxnSpPr>
          <p:nvPr/>
        </p:nvCxnSpPr>
        <p:spPr>
          <a:xfrm rot="10800000">
            <a:off x="2618095" y="4594279"/>
            <a:ext cx="0" cy="713700"/>
          </a:xfrm>
          <a:prstGeom prst="straightConnector1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雲端硬碟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2210350" y="2869025"/>
            <a:ext cx="41223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hlink"/>
                </a:solidFill>
                <a:hlinkClick r:id="rId3"/>
              </a:rPr>
              <a:t>OpenAIFunCup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https://reurl.cc/E7Ayvn</a:t>
            </a:r>
            <a:endParaRPr sz="1800" dirty="0"/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400" y="1761425"/>
            <a:ext cx="3771625" cy="37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xfrm>
            <a:off x="1295400" y="206298"/>
            <a:ext cx="9601200" cy="91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生成新專案</a:t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921410" y="914399"/>
            <a:ext cx="1739590" cy="490654"/>
          </a:xfrm>
          <a:prstGeom prst="rect">
            <a:avLst/>
          </a:prstGeom>
          <a:gradFill>
            <a:gsLst>
              <a:gs pos="0">
                <a:srgbClr val="C9C5BC"/>
              </a:gs>
              <a:gs pos="50000">
                <a:srgbClr val="B9B3A8"/>
              </a:gs>
              <a:gs pos="100000">
                <a:srgbClr val="AEA696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kaldi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4921410" y="1589048"/>
            <a:ext cx="1739590" cy="490654"/>
          </a:xfrm>
          <a:prstGeom prst="rect">
            <a:avLst/>
          </a:prstGeom>
          <a:gradFill>
            <a:gsLst>
              <a:gs pos="0">
                <a:srgbClr val="C9C5BC"/>
              </a:gs>
              <a:gs pos="50000">
                <a:srgbClr val="B9B3A8"/>
              </a:gs>
              <a:gs pos="100000">
                <a:srgbClr val="AEA696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4921410" y="2263697"/>
            <a:ext cx="1739590" cy="490654"/>
          </a:xfrm>
          <a:prstGeom prst="rect">
            <a:avLst/>
          </a:prstGeom>
          <a:gradFill>
            <a:gsLst>
              <a:gs pos="0">
                <a:srgbClr val="D1DBD1"/>
              </a:gs>
              <a:gs pos="50000">
                <a:srgbClr val="BECEBE"/>
              </a:gs>
              <a:gs pos="100000">
                <a:srgbClr val="B3C5B4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21410" y="2938346"/>
            <a:ext cx="1739590" cy="490654"/>
          </a:xfrm>
          <a:prstGeom prst="rect">
            <a:avLst/>
          </a:prstGeom>
          <a:gradFill>
            <a:gsLst>
              <a:gs pos="0">
                <a:srgbClr val="D1DBD1"/>
              </a:gs>
              <a:gs pos="50000">
                <a:srgbClr val="BECEBE"/>
              </a:gs>
              <a:gs pos="100000">
                <a:srgbClr val="B3C5B4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s5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929401" y="4235448"/>
            <a:ext cx="1345582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525750" y="4235448"/>
            <a:ext cx="1486830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5908292" y="4235448"/>
            <a:ext cx="1505415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4217021" y="4235448"/>
            <a:ext cx="1486830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7618148" y="4235448"/>
            <a:ext cx="1689279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condenser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9541601" y="4235448"/>
            <a:ext cx="1505415" cy="490654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altLang="zh-TW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anguage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3222838" y="5602146"/>
            <a:ext cx="2216061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copy from formosa</a:t>
            </a:r>
            <a:endParaRPr sz="18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239" name="Google Shape;239;p19"/>
          <p:cNvCxnSpPr>
            <a:cxnSpLocks/>
            <a:stCxn id="238" idx="0"/>
          </p:cNvCxnSpPr>
          <p:nvPr/>
        </p:nvCxnSpPr>
        <p:spPr>
          <a:xfrm flipH="1" flipV="1">
            <a:off x="1648421" y="4726146"/>
            <a:ext cx="2682448" cy="87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19"/>
          <p:cNvCxnSpPr>
            <a:cxnSpLocks/>
            <a:stCxn id="238" idx="0"/>
            <a:endCxn id="233" idx="2"/>
          </p:cNvCxnSpPr>
          <p:nvPr/>
        </p:nvCxnSpPr>
        <p:spPr>
          <a:xfrm flipH="1" flipV="1">
            <a:off x="3269165" y="4726102"/>
            <a:ext cx="1061704" cy="8760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19"/>
          <p:cNvCxnSpPr>
            <a:cxnSpLocks/>
            <a:stCxn id="238" idx="0"/>
            <a:endCxn id="235" idx="2"/>
          </p:cNvCxnSpPr>
          <p:nvPr/>
        </p:nvCxnSpPr>
        <p:spPr>
          <a:xfrm flipV="1">
            <a:off x="4330869" y="4726102"/>
            <a:ext cx="629567" cy="8760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" name="Google Shape;242;p19"/>
          <p:cNvCxnSpPr>
            <a:cxnSpLocks/>
            <a:stCxn id="238" idx="0"/>
            <a:endCxn id="234" idx="2"/>
          </p:cNvCxnSpPr>
          <p:nvPr/>
        </p:nvCxnSpPr>
        <p:spPr>
          <a:xfrm flipV="1">
            <a:off x="4330869" y="4726102"/>
            <a:ext cx="2330131" cy="8760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4" name="Google Shape;244;p19"/>
          <p:cNvSpPr txBox="1"/>
          <p:nvPr/>
        </p:nvSpPr>
        <p:spPr>
          <a:xfrm>
            <a:off x="9396640" y="4883945"/>
            <a:ext cx="1795335" cy="40011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lexicon.txt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9"/>
          <p:cNvCxnSpPr>
            <a:stCxn id="231" idx="2"/>
            <a:endCxn id="232" idx="0"/>
          </p:cNvCxnSpPr>
          <p:nvPr/>
        </p:nvCxnSpPr>
        <p:spPr>
          <a:xfrm flipH="1">
            <a:off x="1602305" y="3429000"/>
            <a:ext cx="4188900" cy="806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19"/>
          <p:cNvCxnSpPr>
            <a:stCxn id="231" idx="2"/>
            <a:endCxn id="233" idx="0"/>
          </p:cNvCxnSpPr>
          <p:nvPr/>
        </p:nvCxnSpPr>
        <p:spPr>
          <a:xfrm flipH="1">
            <a:off x="3269105" y="3429000"/>
            <a:ext cx="2522100" cy="806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19"/>
          <p:cNvCxnSpPr>
            <a:stCxn id="231" idx="2"/>
            <a:endCxn id="235" idx="0"/>
          </p:cNvCxnSpPr>
          <p:nvPr/>
        </p:nvCxnSpPr>
        <p:spPr>
          <a:xfrm flipH="1">
            <a:off x="4960505" y="3429000"/>
            <a:ext cx="830700" cy="806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248;p19"/>
          <p:cNvCxnSpPr>
            <a:stCxn id="231" idx="2"/>
            <a:endCxn id="234" idx="0"/>
          </p:cNvCxnSpPr>
          <p:nvPr/>
        </p:nvCxnSpPr>
        <p:spPr>
          <a:xfrm>
            <a:off x="5791205" y="3429000"/>
            <a:ext cx="869700" cy="806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19"/>
          <p:cNvCxnSpPr>
            <a:cxnSpLocks/>
            <a:stCxn id="231" idx="2"/>
            <a:endCxn id="236" idx="0"/>
          </p:cNvCxnSpPr>
          <p:nvPr/>
        </p:nvCxnSpPr>
        <p:spPr>
          <a:xfrm>
            <a:off x="5791205" y="3429000"/>
            <a:ext cx="2671583" cy="80644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19"/>
          <p:cNvCxnSpPr>
            <a:stCxn id="231" idx="2"/>
            <a:endCxn id="237" idx="0"/>
          </p:cNvCxnSpPr>
          <p:nvPr/>
        </p:nvCxnSpPr>
        <p:spPr>
          <a:xfrm>
            <a:off x="5791205" y="3429000"/>
            <a:ext cx="4503104" cy="80644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19"/>
          <p:cNvSpPr txBox="1"/>
          <p:nvPr/>
        </p:nvSpPr>
        <p:spPr>
          <a:xfrm>
            <a:off x="9328004" y="2525750"/>
            <a:ext cx="1795335" cy="1200329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cmd.sh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path.sh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run.sh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9"/>
          <p:cNvCxnSpPr>
            <a:stCxn id="231" idx="3"/>
            <a:endCxn id="251" idx="1"/>
          </p:cNvCxnSpPr>
          <p:nvPr/>
        </p:nvCxnSpPr>
        <p:spPr>
          <a:xfrm rot="10800000" flipH="1">
            <a:off x="6661000" y="3125773"/>
            <a:ext cx="2667000" cy="57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9"/>
          <p:cNvCxnSpPr>
            <a:stCxn id="228" idx="2"/>
            <a:endCxn id="229" idx="0"/>
          </p:cNvCxnSpPr>
          <p:nvPr/>
        </p:nvCxnSpPr>
        <p:spPr>
          <a:xfrm>
            <a:off x="5791205" y="1405053"/>
            <a:ext cx="0" cy="183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5813512" y="2079702"/>
            <a:ext cx="0" cy="18399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5791205" y="2754351"/>
            <a:ext cx="0" cy="18399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244;p19">
            <a:extLst>
              <a:ext uri="{FF2B5EF4-FFF2-40B4-BE49-F238E27FC236}">
                <a16:creationId xmlns:a16="http://schemas.microsoft.com/office/drawing/2014/main" id="{B9A7E06F-4F55-724D-9B95-872D2972F64F}"/>
              </a:ext>
            </a:extLst>
          </p:cNvPr>
          <p:cNvSpPr txBox="1"/>
          <p:nvPr/>
        </p:nvSpPr>
        <p:spPr>
          <a:xfrm>
            <a:off x="7870875" y="4883945"/>
            <a:ext cx="1183823" cy="707846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wav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7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dirty="0"/>
              <a:t>跑訓練</a:t>
            </a:r>
            <a:endParaRPr dirty="0"/>
          </a:p>
        </p:txBody>
      </p:sp>
      <p:pic>
        <p:nvPicPr>
          <p:cNvPr id="326" name="Google Shape;3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256" y="2442116"/>
            <a:ext cx="10633887" cy="241935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5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 dirty="0"/>
              <a:t>看結果</a:t>
            </a:r>
            <a:endParaRPr dirty="0"/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992988" y="1937709"/>
            <a:ext cx="10853276" cy="28204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c4ab908bb_0_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辨識音檔</a:t>
            </a:r>
            <a:endParaRPr/>
          </a:p>
        </p:txBody>
      </p:sp>
      <p:sp>
        <p:nvSpPr>
          <p:cNvPr id="338" name="Google Shape;338;g8c4ab908bb_0_0"/>
          <p:cNvSpPr txBox="1"/>
          <p:nvPr/>
        </p:nvSpPr>
        <p:spPr>
          <a:xfrm>
            <a:off x="2509250" y="1707425"/>
            <a:ext cx="5433600" cy="3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ibre Franklin"/>
              <a:buAutoNum type="arabicPeriod"/>
            </a:pPr>
            <a:r>
              <a:rPr lang="zh-TW" sz="2100" b="1" dirty="0">
                <a:latin typeface="Libre Franklin"/>
                <a:ea typeface="Libre Franklin"/>
                <a:cs typeface="Libre Franklin"/>
                <a:sym typeface="Libre Franklin"/>
              </a:rPr>
              <a:t>偷懶法</a:t>
            </a:r>
            <a:endParaRPr sz="2100" b="1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Libre Franklin"/>
                <a:ea typeface="Libre Franklin"/>
                <a:cs typeface="Libre Franklin"/>
                <a:sym typeface="Libre Franklin"/>
              </a:rPr>
              <a:t>直接在kaldi上解碼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Libre Franklin"/>
                <a:ea typeface="Libre Franklin"/>
                <a:cs typeface="Libre Franklin"/>
                <a:sym typeface="Libre Franklin"/>
              </a:rPr>
              <a:t>設定test (給假答案)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Libre Franklin"/>
                <a:ea typeface="Libre Franklin"/>
                <a:cs typeface="Libre Franklin"/>
                <a:sym typeface="Libre Franklin"/>
              </a:rPr>
              <a:t>透過eval找錯誤率最小參數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Libre Franklin"/>
                <a:ea typeface="Libre Franklin"/>
                <a:cs typeface="Libre Franklin"/>
                <a:sym typeface="Libre Franklin"/>
              </a:rPr>
              <a:t>exp/chain/… 擷取答案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 dirty="0">
                <a:latin typeface="Libre Franklin"/>
                <a:ea typeface="Libre Franklin"/>
                <a:cs typeface="Libre Franklin"/>
                <a:sym typeface="Libre Franklin"/>
              </a:rPr>
              <a:t> 2.     生成模型法</a:t>
            </a:r>
            <a:r>
              <a:rPr lang="zh-TW" sz="1800" dirty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生成模型</a:t>
            </a: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839951"/>
            <a:ext cx="10199125" cy="379141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生成模型</a:t>
            </a:r>
            <a:endParaRPr/>
          </a:p>
        </p:txBody>
      </p:sp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354" y="1548780"/>
            <a:ext cx="8826181" cy="462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生成模型</a:t>
            </a:r>
            <a:endParaRPr/>
          </a:p>
        </p:txBody>
      </p:sp>
      <p:pic>
        <p:nvPicPr>
          <p:cNvPr id="356" name="Google Shape;3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826" y="1405171"/>
            <a:ext cx="7164348" cy="51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跑辨識</a:t>
            </a:r>
            <a:endParaRPr/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330" y="1831278"/>
            <a:ext cx="7708900" cy="46228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63" name="Google Shape;363;p33"/>
          <p:cNvSpPr txBox="1"/>
          <p:nvPr/>
        </p:nvSpPr>
        <p:spPr>
          <a:xfrm>
            <a:off x="4583152" y="1132292"/>
            <a:ext cx="24256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standalone.sh</a:t>
            </a:r>
            <a:endParaRPr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4bd68b13_0_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台語辨識系統</a:t>
            </a:r>
            <a:endParaRPr/>
          </a:p>
        </p:txBody>
      </p:sp>
      <p:pic>
        <p:nvPicPr>
          <p:cNvPr id="106" name="Google Shape;106;g8c4bd68b13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900" y="1713724"/>
            <a:ext cx="7952523" cy="410323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1295400" y="540834"/>
            <a:ext cx="9601200" cy="83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台語文字系統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799631" y="1371600"/>
            <a:ext cx="8379217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●"/>
            </a:pPr>
            <a:r>
              <a:rPr lang="zh-TW" sz="4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中文</a:t>
            </a:r>
            <a:br>
              <a:rPr lang="zh-TW" sz="4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zh-TW" sz="3600" b="1" i="0" u="none" strike="noStrike" cap="none">
                <a:solidFill>
                  <a:srgbClr val="5E683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ex. 現在是晚上八點</a:t>
            </a:r>
            <a:endParaRPr sz="3600" b="1" i="0" u="none" strike="noStrike" cap="none">
              <a:solidFill>
                <a:srgbClr val="5E6834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●"/>
            </a:pPr>
            <a:r>
              <a:rPr lang="zh-TW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台文</a:t>
            </a:r>
            <a:br>
              <a:rPr lang="zh-TW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zh-TW" sz="3600" b="1">
                <a:solidFill>
                  <a:srgbClr val="5E683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ex. 這馬是暗時八點</a:t>
            </a:r>
            <a:endParaRPr sz="3600" b="1">
              <a:solidFill>
                <a:srgbClr val="5E6834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●"/>
            </a:pPr>
            <a:r>
              <a:rPr lang="zh-TW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台羅拼音  </a:t>
            </a:r>
            <a:r>
              <a:rPr lang="zh-TW" sz="36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教育部台羅拼音手冊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5E683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zh-TW" sz="3600">
                <a:solidFill>
                  <a:srgbClr val="5E683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ex. tsit4 ma1 si7 am3 si5 peh4 tiam2</a:t>
            </a:r>
            <a:endParaRPr sz="4400">
              <a:solidFill>
                <a:srgbClr val="5E6834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4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台羅拼音</a:t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584" y="2075910"/>
            <a:ext cx="6408699" cy="445583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9" name="Google Shape;119;p4"/>
          <p:cNvSpPr/>
          <p:nvPr/>
        </p:nvSpPr>
        <p:spPr>
          <a:xfrm>
            <a:off x="4268630" y="1427356"/>
            <a:ext cx="2781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zh-TW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教育部台羅拼音教學網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4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台羅拼音</a:t>
            </a:r>
            <a:endParaRPr/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1444" y="2023279"/>
            <a:ext cx="6990725" cy="478209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26" name="Google Shape;126;p5"/>
          <p:cNvSpPr/>
          <p:nvPr/>
        </p:nvSpPr>
        <p:spPr>
          <a:xfrm>
            <a:off x="4268630" y="1382751"/>
            <a:ext cx="2781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zh-TW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教育部台羅拼音教學網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4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台羅拼音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5802" y="1936299"/>
            <a:ext cx="8604247" cy="478557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33" name="Google Shape;133;p6"/>
          <p:cNvSpPr/>
          <p:nvPr/>
        </p:nvSpPr>
        <p:spPr>
          <a:xfrm>
            <a:off x="4268630" y="1382751"/>
            <a:ext cx="2781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zh-TW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教育部台羅拼音教學網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69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zh-TW"/>
              <a:t>台語變調</a:t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500" y="2039434"/>
            <a:ext cx="8661400" cy="4445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40" name="Google Shape;140;p7"/>
          <p:cNvSpPr/>
          <p:nvPr/>
        </p:nvSpPr>
        <p:spPr>
          <a:xfrm>
            <a:off x="4268630" y="1382751"/>
            <a:ext cx="2781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zh-TW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教育部台羅拼音教學網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84899" y="1764865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</a:pPr>
            <a:r>
              <a:rPr lang="zh-TW"/>
              <a:t>辭典</a:t>
            </a:r>
            <a:endParaRPr/>
          </a:p>
        </p:txBody>
      </p:sp>
      <p:pic>
        <p:nvPicPr>
          <p:cNvPr id="146" name="Google Shape;146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51382" y="260616"/>
            <a:ext cx="2729319" cy="633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body" idx="2"/>
          </p:nvPr>
        </p:nvSpPr>
        <p:spPr>
          <a:xfrm>
            <a:off x="984899" y="2843807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D0DCD0"/>
              </a:buClr>
              <a:buSzPts val="2800"/>
              <a:buNone/>
            </a:pPr>
            <a:r>
              <a:rPr lang="zh-TW" sz="2800" b="1">
                <a:solidFill>
                  <a:srgbClr val="D0DCD0"/>
                </a:solidFill>
              </a:rPr>
              <a:t>台羅音節+子音+母音</a:t>
            </a:r>
            <a:endParaRPr sz="2800" b="1">
              <a:solidFill>
                <a:srgbClr val="D0DCD0"/>
              </a:solidFill>
            </a:endParaRPr>
          </a:p>
          <a:p>
            <a:pPr marL="0" lvl="0" indent="0" algn="ctr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Clr>
                <a:srgbClr val="D0DCD0"/>
              </a:buClr>
              <a:buSzPts val="2800"/>
              <a:buNone/>
            </a:pPr>
            <a:r>
              <a:rPr lang="zh-TW" sz="2800" b="1">
                <a:solidFill>
                  <a:srgbClr val="D0DCD0"/>
                </a:solidFill>
              </a:rPr>
              <a:t>共803個音節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257</Words>
  <Application>Microsoft Macintosh PowerPoint</Application>
  <PresentationFormat>寬螢幕</PresentationFormat>
  <Paragraphs>77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Arial</vt:lpstr>
      <vt:lpstr>Libre Franklin</vt:lpstr>
      <vt:lpstr>Noto Sans Symbols</vt:lpstr>
      <vt:lpstr>裁剪</vt:lpstr>
      <vt:lpstr>KALDI教學</vt:lpstr>
      <vt:lpstr>雲端硬碟</vt:lpstr>
      <vt:lpstr>台語辨識系統</vt:lpstr>
      <vt:lpstr>台語文字系統</vt:lpstr>
      <vt:lpstr>台羅拼音</vt:lpstr>
      <vt:lpstr>台羅拼音</vt:lpstr>
      <vt:lpstr>台羅拼音</vt:lpstr>
      <vt:lpstr>台語變調</vt:lpstr>
      <vt:lpstr>辭典</vt:lpstr>
      <vt:lpstr>Kaldi 介紹</vt:lpstr>
      <vt:lpstr>音檔資料</vt:lpstr>
      <vt:lpstr>主要腳本 - run.sh</vt:lpstr>
      <vt:lpstr>主要腳本 - run.sh</vt:lpstr>
      <vt:lpstr>主要腳本 - run.sh</vt:lpstr>
      <vt:lpstr>主要腳本 - run.sh</vt:lpstr>
      <vt:lpstr>神經網絡更改 local/chain/run_tdnn.sh</vt:lpstr>
      <vt:lpstr>安裝環境</vt:lpstr>
      <vt:lpstr>安裝環境</vt:lpstr>
      <vt:lpstr>測試安裝是否成功</vt:lpstr>
      <vt:lpstr>生成新專案</vt:lpstr>
      <vt:lpstr>跑訓練</vt:lpstr>
      <vt:lpstr>看結果</vt:lpstr>
      <vt:lpstr>辨識音檔</vt:lpstr>
      <vt:lpstr>生成模型</vt:lpstr>
      <vt:lpstr>生成模型</vt:lpstr>
      <vt:lpstr>生成模型</vt:lpstr>
      <vt:lpstr>跑辨識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KALDI教學</dc:title>
  <dc:creator>庭燕 郭</dc:creator>
  <cp:lastModifiedBy>庭燕 郭</cp:lastModifiedBy>
  <cp:revision>4</cp:revision>
  <dcterms:created xsi:type="dcterms:W3CDTF">2020-07-16T05:34:21Z</dcterms:created>
  <dcterms:modified xsi:type="dcterms:W3CDTF">2020-08-03T07:11:49Z</dcterms:modified>
</cp:coreProperties>
</file>